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09"/>
  </p:notesMasterIdLst>
  <p:sldIdLst>
    <p:sldId id="469" r:id="rId2"/>
    <p:sldId id="451" r:id="rId3"/>
    <p:sldId id="293" r:id="rId4"/>
    <p:sldId id="470" r:id="rId5"/>
    <p:sldId id="280" r:id="rId6"/>
    <p:sldId id="284" r:id="rId7"/>
    <p:sldId id="287" r:id="rId8"/>
    <p:sldId id="288" r:id="rId9"/>
    <p:sldId id="294" r:id="rId10"/>
    <p:sldId id="289" r:id="rId11"/>
    <p:sldId id="471" r:id="rId12"/>
    <p:sldId id="268" r:id="rId13"/>
    <p:sldId id="292" r:id="rId14"/>
    <p:sldId id="291" r:id="rId15"/>
    <p:sldId id="295" r:id="rId16"/>
    <p:sldId id="296" r:id="rId17"/>
    <p:sldId id="297" r:id="rId18"/>
    <p:sldId id="298" r:id="rId19"/>
    <p:sldId id="299" r:id="rId20"/>
    <p:sldId id="300" r:id="rId21"/>
    <p:sldId id="322" r:id="rId22"/>
    <p:sldId id="301" r:id="rId23"/>
    <p:sldId id="302" r:id="rId24"/>
    <p:sldId id="309" r:id="rId25"/>
    <p:sldId id="303" r:id="rId26"/>
    <p:sldId id="473" r:id="rId27"/>
    <p:sldId id="474" r:id="rId28"/>
    <p:sldId id="475" r:id="rId29"/>
    <p:sldId id="304" r:id="rId30"/>
    <p:sldId id="476" r:id="rId31"/>
    <p:sldId id="477" r:id="rId32"/>
    <p:sldId id="478" r:id="rId33"/>
    <p:sldId id="479" r:id="rId34"/>
    <p:sldId id="480" r:id="rId35"/>
    <p:sldId id="312" r:id="rId36"/>
    <p:sldId id="481" r:id="rId37"/>
    <p:sldId id="319" r:id="rId38"/>
    <p:sldId id="482" r:id="rId39"/>
    <p:sldId id="483" r:id="rId40"/>
    <p:sldId id="323" r:id="rId41"/>
    <p:sldId id="324" r:id="rId42"/>
    <p:sldId id="325" r:id="rId43"/>
    <p:sldId id="326" r:id="rId44"/>
    <p:sldId id="328" r:id="rId45"/>
    <p:sldId id="329" r:id="rId46"/>
    <p:sldId id="330" r:id="rId47"/>
    <p:sldId id="334" r:id="rId48"/>
    <p:sldId id="484" r:id="rId49"/>
    <p:sldId id="333" r:id="rId50"/>
    <p:sldId id="485" r:id="rId51"/>
    <p:sldId id="338" r:id="rId52"/>
    <p:sldId id="337" r:id="rId53"/>
    <p:sldId id="355" r:id="rId54"/>
    <p:sldId id="354" r:id="rId55"/>
    <p:sldId id="486" r:id="rId56"/>
    <p:sldId id="487" r:id="rId57"/>
    <p:sldId id="488" r:id="rId58"/>
    <p:sldId id="489" r:id="rId59"/>
    <p:sldId id="490" r:id="rId60"/>
    <p:sldId id="491" r:id="rId61"/>
    <p:sldId id="492" r:id="rId62"/>
    <p:sldId id="357" r:id="rId63"/>
    <p:sldId id="367" r:id="rId64"/>
    <p:sldId id="371" r:id="rId65"/>
    <p:sldId id="493" r:id="rId66"/>
    <p:sldId id="494" r:id="rId67"/>
    <p:sldId id="372" r:id="rId68"/>
    <p:sldId id="373" r:id="rId69"/>
    <p:sldId id="375" r:id="rId70"/>
    <p:sldId id="495" r:id="rId71"/>
    <p:sldId id="380" r:id="rId72"/>
    <p:sldId id="379" r:id="rId73"/>
    <p:sldId id="381" r:id="rId74"/>
    <p:sldId id="382" r:id="rId75"/>
    <p:sldId id="385" r:id="rId76"/>
    <p:sldId id="387" r:id="rId77"/>
    <p:sldId id="496" r:id="rId78"/>
    <p:sldId id="389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65" r:id="rId88"/>
    <p:sldId id="466" r:id="rId89"/>
    <p:sldId id="467" r:id="rId90"/>
    <p:sldId id="400" r:id="rId91"/>
    <p:sldId id="497" r:id="rId92"/>
    <p:sldId id="401" r:id="rId93"/>
    <p:sldId id="405" r:id="rId94"/>
    <p:sldId id="408" r:id="rId95"/>
    <p:sldId id="407" r:id="rId96"/>
    <p:sldId id="406" r:id="rId97"/>
    <p:sldId id="409" r:id="rId98"/>
    <p:sldId id="498" r:id="rId99"/>
    <p:sldId id="499" r:id="rId100"/>
    <p:sldId id="411" r:id="rId101"/>
    <p:sldId id="414" r:id="rId102"/>
    <p:sldId id="412" r:id="rId103"/>
    <p:sldId id="415" r:id="rId104"/>
    <p:sldId id="416" r:id="rId105"/>
    <p:sldId id="417" r:id="rId106"/>
    <p:sldId id="418" r:id="rId107"/>
    <p:sldId id="420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449"/>
    <p:restoredTop sz="94605"/>
  </p:normalViewPr>
  <p:slideViewPr>
    <p:cSldViewPr snapToGrid="0" snapToObjects="1">
      <p:cViewPr>
        <p:scale>
          <a:sx n="118" d="100"/>
          <a:sy n="118" d="100"/>
        </p:scale>
        <p:origin x="7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96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5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98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9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the argmax over all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2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look familiar. It’s the same, underlying task of trying to estimate a sequence.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48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8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AC295 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Slides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from CS109B: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Chris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Tanner+Pavlos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13292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AC295, 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8.tiff"/><Relationship Id="rId6" Type="http://schemas.openxmlformats.org/officeDocument/2006/relationships/image" Target="../media/image7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0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4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lideshare.net/shuntaroy/a-review-of-deep-contextualized-word-representations-peters-2018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021-distributed-representations-of-words-and-phrases-and-their-compositionality.pdf" TargetMode="External"/><Relationship Id="rId3" Type="http://schemas.openxmlformats.org/officeDocument/2006/relationships/hyperlink" Target="https://www.aclweb.org/anthology/D14-1162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Relationship Id="rId3" Type="http://schemas.openxmlformats.org/officeDocument/2006/relationships/image" Target="../media/image4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0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10" Type="http://schemas.openxmlformats.org/officeDocument/2006/relationships/image" Target="../media/image58.png"/><Relationship Id="rId11" Type="http://schemas.openxmlformats.org/officeDocument/2006/relationships/image" Target="../media/image78.png"/><Relationship Id="rId12" Type="http://schemas.openxmlformats.org/officeDocument/2006/relationships/image" Target="../media/image60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50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3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1" Type="http://schemas.openxmlformats.org/officeDocument/2006/relationships/image" Target="../media/image60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60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95.png"/><Relationship Id="rId21" Type="http://schemas.openxmlformats.org/officeDocument/2006/relationships/image" Target="../media/image91.png"/><Relationship Id="rId22" Type="http://schemas.openxmlformats.org/officeDocument/2006/relationships/image" Target="../media/image96.png"/><Relationship Id="rId10" Type="http://schemas.openxmlformats.org/officeDocument/2006/relationships/image" Target="../media/image9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3.png"/><Relationship Id="rId15" Type="http://schemas.openxmlformats.org/officeDocument/2006/relationships/image" Target="../media/image97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92.png"/><Relationship Id="rId5" Type="http://schemas.openxmlformats.org/officeDocument/2006/relationships/image" Target="../media/image56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77.png"/><Relationship Id="rId7" Type="http://schemas.openxmlformats.org/officeDocument/2006/relationships/image" Target="../media/image57.png"/><Relationship Id="rId8" Type="http://schemas.openxmlformats.org/officeDocument/2006/relationships/image" Target="../media/image78.png"/><Relationship Id="rId9" Type="http://schemas.openxmlformats.org/officeDocument/2006/relationships/image" Target="../media/image60.png"/><Relationship Id="rId10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nylki/1efbaa36635956d35bcc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6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0.png"/><Relationship Id="rId12" Type="http://schemas.openxmlformats.org/officeDocument/2006/relationships/image" Target="../media/image901.png"/><Relationship Id="rId13" Type="http://schemas.openxmlformats.org/officeDocument/2006/relationships/image" Target="../media/image910.png"/><Relationship Id="rId14" Type="http://schemas.openxmlformats.org/officeDocument/2006/relationships/image" Target="../media/image921.png"/><Relationship Id="rId15" Type="http://schemas.openxmlformats.org/officeDocument/2006/relationships/image" Target="../media/image93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680.png"/><Relationship Id="rId6" Type="http://schemas.openxmlformats.org/officeDocument/2006/relationships/image" Target="../media/image950.png"/><Relationship Id="rId7" Type="http://schemas.openxmlformats.org/officeDocument/2006/relationships/image" Target="../media/image810.png"/><Relationship Id="rId8" Type="http://schemas.openxmlformats.org/officeDocument/2006/relationships/image" Target="../media/image1060.png"/><Relationship Id="rId9" Type="http://schemas.openxmlformats.org/officeDocument/2006/relationships/image" Target="../media/image1070.png"/><Relationship Id="rId10" Type="http://schemas.openxmlformats.org/officeDocument/2006/relationships/image" Target="../media/image9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0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7.tiff"/><Relationship Id="rId5" Type="http://schemas.openxmlformats.org/officeDocument/2006/relationships/image" Target="../media/image17.pn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hyperlink" Target="https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33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71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10" Type="http://schemas.openxmlformats.org/officeDocument/2006/relationships/image" Target="../media/image167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70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90.png"/><Relationship Id="rId10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0.png"/><Relationship Id="rId10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0.png"/><Relationship Id="rId12" Type="http://schemas.openxmlformats.org/officeDocument/2006/relationships/image" Target="../media/image1850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0.png"/><Relationship Id="rId18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10a: </a:t>
            </a:r>
            <a:r>
              <a:rPr lang="en-US" dirty="0" smtClean="0"/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allows us to determine the most likely next event (i.e., sequence of length</a:t>
                </a:r>
                <a:r>
                  <a:rPr lang="en-US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80" y="1549043"/>
                <a:ext cx="8892620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71" t="-952" b="-3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0C6E4378-8364-CA45-84F6-7F9BF10D09E3}"/>
                  </a:ext>
                </a:extLst>
              </p:cNvPr>
              <p:cNvSpPr txBox="1"/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∗∗,∗∗,∗∗, ?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(?|∗∗,∗∗,∗∗)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6E4378-8364-CA45-84F6-7F9BF10D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048760"/>
                <a:ext cx="13168068" cy="492443"/>
              </a:xfrm>
              <a:prstGeom prst="rect">
                <a:avLst/>
              </a:prstGeom>
              <a:blipFill>
                <a:blip r:embed="rId4"/>
                <a:stretch>
                  <a:fillRect l="-963"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E50E20-8146-064A-9A65-C04FF90C2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028" y="4120560"/>
            <a:ext cx="420643" cy="4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E2D86F1-D3BD-9849-8AF0-172E3D2CA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327" y="4095160"/>
            <a:ext cx="367511" cy="3675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3BB1302F-75B5-F946-840C-BA83AEEE43B1}"/>
              </a:ext>
            </a:extLst>
          </p:cNvPr>
          <p:cNvSpPr txBox="1">
            <a:spLocks/>
          </p:cNvSpPr>
          <p:nvPr/>
        </p:nvSpPr>
        <p:spPr>
          <a:xfrm>
            <a:off x="383270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B4B0ACA5-D59A-8B4C-9C89-31700C7D91A4}"/>
              </a:ext>
            </a:extLst>
          </p:cNvPr>
          <p:cNvSpPr txBox="1">
            <a:spLocks/>
          </p:cNvSpPr>
          <p:nvPr/>
        </p:nvSpPr>
        <p:spPr>
          <a:xfrm>
            <a:off x="5277468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xmlns="" id="{EF01D468-248A-5440-A740-43F4E47FA357}"/>
              </a:ext>
            </a:extLst>
          </p:cNvPr>
          <p:cNvSpPr txBox="1">
            <a:spLocks/>
          </p:cNvSpPr>
          <p:nvPr/>
        </p:nvSpPr>
        <p:spPr>
          <a:xfrm>
            <a:off x="7233271" y="5076066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xmlns="" id="{C7451544-9DFC-EF4C-B2D6-117F92EB50EA}"/>
              </a:ext>
            </a:extLst>
          </p:cNvPr>
          <p:cNvSpPr/>
          <p:nvPr/>
        </p:nvSpPr>
        <p:spPr>
          <a:xfrm rot="16200000">
            <a:off x="4056391" y="4248040"/>
            <a:ext cx="507826" cy="95519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xmlns="" id="{586B0D51-2754-4E4A-9EEF-6428B83A0D46}"/>
              </a:ext>
            </a:extLst>
          </p:cNvPr>
          <p:cNvSpPr/>
          <p:nvPr/>
        </p:nvSpPr>
        <p:spPr>
          <a:xfrm rot="16200000">
            <a:off x="5442276" y="3894338"/>
            <a:ext cx="507826" cy="1663229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xmlns="" id="{C9AFDF97-2845-C54D-9DC6-694C9280993B}"/>
              </a:ext>
            </a:extLst>
          </p:cNvPr>
          <p:cNvSpPr/>
          <p:nvPr/>
        </p:nvSpPr>
        <p:spPr>
          <a:xfrm rot="16200000">
            <a:off x="7398079" y="3678942"/>
            <a:ext cx="507826" cy="209502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A5DE1297-8E12-D949-B92D-1B8634C1C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51" y="4044360"/>
            <a:ext cx="460872" cy="46087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xmlns="" id="{272B2EE4-4406-EC40-96E1-5F059D4DF642}"/>
              </a:ext>
            </a:extLst>
          </p:cNvPr>
          <p:cNvSpPr txBox="1">
            <a:spLocks/>
          </p:cNvSpPr>
          <p:nvPr/>
        </p:nvSpPr>
        <p:spPr>
          <a:xfrm>
            <a:off x="9404971" y="5089842"/>
            <a:ext cx="933894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4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xmlns="" id="{B350B0B7-D241-114C-B86D-5171DCC8F050}"/>
              </a:ext>
            </a:extLst>
          </p:cNvPr>
          <p:cNvSpPr/>
          <p:nvPr/>
        </p:nvSpPr>
        <p:spPr>
          <a:xfrm rot="16200000">
            <a:off x="9690427" y="3572070"/>
            <a:ext cx="507826" cy="2336320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4498CC6-FBDC-3248-AD7F-F619C21B2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533" y="4120560"/>
            <a:ext cx="420643" cy="4206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6DE8071-5010-A447-A4AF-1B0C9339A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40" y="4120559"/>
            <a:ext cx="420643" cy="4206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D294DEB-B8E1-4044-8F15-23932DF7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297" y="4136708"/>
            <a:ext cx="420643" cy="4206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18DCDBD7-3D23-1E47-82D0-63B384874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28" y="4171360"/>
            <a:ext cx="420643" cy="420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D3C2D936-9053-4344-A9A3-BCC7D0CE5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468" y="4044360"/>
            <a:ext cx="460872" cy="4608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3B003A3-05AB-0C41-ADA6-789175DF4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206" y="4069068"/>
            <a:ext cx="460872" cy="4608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65A8AE2C-0180-6D4E-AA18-FD37D1B6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051" y="4057060"/>
            <a:ext cx="460872" cy="4608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2AD1545-66F2-754A-A4D2-75EE283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119" y="4136708"/>
            <a:ext cx="367511" cy="3675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B309A732-3D9B-C942-B6F9-1E779EF69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927" y="4133260"/>
            <a:ext cx="367511" cy="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xmlns="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xmlns="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xmlns="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xmlns="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xmlns="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xmlns="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xmlns="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xmlns="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xmlns="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xmlns="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xmlns="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xmlns="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xmlns="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xmlns="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xmlns="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xmlns="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xmlns="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xmlns="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xmlns="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xmlns="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xmlns="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Linearly combine all abstract representations (hidden layers) and optimize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 particular task (e.g., sentiment classification</a:t>
            </a:r>
            <a:r>
              <a:rPr lang="en-US" sz="2400" dirty="0"/>
              <a:t>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60350" y="6243184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85284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ELMo yielded incredibly good word embeddings, which yielded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given enough training data, having tons of explicit connections between your vectors is useful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(system can determine how to best use context)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2DB92AA-4414-B04D-93DB-EB6D4E2E0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852397" y="670649"/>
            <a:ext cx="2563903" cy="637451"/>
          </a:xfrm>
          <a:prstGeom prst="rect">
            <a:avLst/>
          </a:prstGeom>
          <a:solidFill>
            <a:schemeClr val="bg1"/>
          </a:solidFill>
          <a:ln w="82550"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Sometimes, a </a:t>
            </a:r>
            <a:r>
              <a:rPr lang="en-US" sz="2800" b="1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b="1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641612" y="945242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the remainder of this lecture, we will use text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(natural language) as examples because: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It’s easy to interpret success/failures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Real-world impact and commonplace usages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Availability of data to try things yourself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15C9B2-D0F5-C848-814D-722DEAE731BC}"/>
              </a:ext>
            </a:extLst>
          </p:cNvPr>
          <p:cNvSpPr txBox="1"/>
          <p:nvPr/>
        </p:nvSpPr>
        <p:spPr>
          <a:xfrm>
            <a:off x="774700" y="4965682"/>
            <a:ext cx="11214100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Yet, for any model, you can imagine using any other sequential data</a:t>
            </a:r>
          </a:p>
        </p:txBody>
      </p:sp>
    </p:spTree>
    <p:extLst>
      <p:ext uri="{BB962C8B-B14F-4D97-AF65-F5344CB8AC3E}">
        <p14:creationId xmlns:p14="http://schemas.microsoft.com/office/powerpoint/2010/main" val="2748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29" y="6492875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59328" y="1382173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</p:spTree>
    <p:extLst>
      <p:ext uri="{BB962C8B-B14F-4D97-AF65-F5344CB8AC3E}">
        <p14:creationId xmlns:p14="http://schemas.microsoft.com/office/powerpoint/2010/main" val="25871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2B74A-7107-574F-A8EF-A4474968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61" y="3130261"/>
            <a:ext cx="5084676" cy="21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161288" y="1380744"/>
            <a:ext cx="9829801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represents the language used by a given entity (e.g., a particular person, genre, or other well-defined class of text)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FCA904-A8E5-7743-A080-BA51FE90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28" y="2788713"/>
            <a:ext cx="7215191" cy="27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Formal Definition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72241" y="1788916"/>
            <a:ext cx="10466616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estimates the probability of any sequence of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C134F3EA-FE50-8C45-8EB8-0CA407E8F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34F3EA-FE50-8C45-8EB8-0CA407E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230123A4-76B2-0A49-9901-12B2BC1C0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0123A4-76B2-0A49-9901-12B2BC1C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id="{87BA8F0B-B84F-F543-98EC-71505B378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7BA8F0B-B84F-F543-98EC-71505B37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6C0CCAC-B7CE-E44A-A164-D32E2FBC1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E6C0CCAC-B7CE-E44A-A164-D32E2FBC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xmlns="" id="{D64B923D-D6D6-2549-A2E2-BB14B7398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64B923D-D6D6-2549-A2E2-BB14B7398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xmlns="" id="{DD33A3F4-41B1-9A4C-8DE1-B4E7920C8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33A3F4-41B1-9A4C-8DE1-B4E7920C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4EDD0168-C850-D64D-AE3F-2C2C3B79A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EDD0168-C850-D64D-AE3F-2C2C3B79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7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65" y="1382047"/>
            <a:ext cx="6769952" cy="53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F137AD-BF61-F14C-A7E5-A26B1BB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79911"/>
            <a:ext cx="11201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5100" y="873082"/>
            <a:ext cx="9829801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Avenir Light" panose="020B0402020203020204" pitchFamily="34" charset="77"/>
              </a:rPr>
              <a:t>Generate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690DB3-1EFC-EE42-8DD5-D26A99C8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86" y="1908211"/>
            <a:ext cx="9099015" cy="42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048490" y="1859499"/>
            <a:ext cx="10940310" cy="2857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“Drug kingpin El Chapo testified that he gave MILLIONS to Pelosi, Schiff &amp;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Killary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The Feds then closed the courtroom doors.”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18927F-C4B3-C949-98B7-0D4660FE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91" y="3168272"/>
            <a:ext cx="6749309" cy="20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181099" y="1124999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useful for: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4B5630-8DD4-CF46-8A4D-FA48E82F604C}"/>
              </a:ext>
            </a:extLst>
          </p:cNvPr>
          <p:cNvSpPr txBox="1">
            <a:spLocks/>
          </p:cNvSpPr>
          <p:nvPr/>
        </p:nvSpPr>
        <p:spPr>
          <a:xfrm>
            <a:off x="1181099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Generating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5B124C57-7692-9142-9864-DE500A011113}"/>
              </a:ext>
            </a:extLst>
          </p:cNvPr>
          <p:cNvSpPr txBox="1">
            <a:spLocks/>
          </p:cNvSpPr>
          <p:nvPr/>
        </p:nvSpPr>
        <p:spPr>
          <a:xfrm>
            <a:off x="6464300" y="2140111"/>
            <a:ext cx="2794001" cy="77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Classifying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B2C27E7-8553-4742-AE90-A1528DC152E5}"/>
              </a:ext>
            </a:extLst>
          </p:cNvPr>
          <p:cNvSpPr txBox="1">
            <a:spLocks/>
          </p:cNvSpPr>
          <p:nvPr/>
        </p:nvSpPr>
        <p:spPr>
          <a:xfrm>
            <a:off x="1638300" y="2682297"/>
            <a:ext cx="4826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Auto-complete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Speech-to-text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Question-answering / chatbots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677816BC-6B1A-4A42-9AA9-BFE150CB112B}"/>
              </a:ext>
            </a:extLst>
          </p:cNvPr>
          <p:cNvSpPr txBox="1">
            <a:spLocks/>
          </p:cNvSpPr>
          <p:nvPr/>
        </p:nvSpPr>
        <p:spPr>
          <a:xfrm>
            <a:off x="6972301" y="2671760"/>
            <a:ext cx="4572000" cy="2116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Authorship attribution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Detecting spam vs not spam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1358899" y="5296791"/>
            <a:ext cx="97917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And much more!</a:t>
            </a:r>
          </a:p>
        </p:txBody>
      </p:sp>
    </p:spTree>
    <p:extLst>
      <p:ext uri="{BB962C8B-B14F-4D97-AF65-F5344CB8AC3E}">
        <p14:creationId xmlns:p14="http://schemas.microsoft.com/office/powerpoint/2010/main" val="285004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Today, we heavily focus on Language Modelling (LM) because: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It’s foundational for nearly all NLP tasks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Since we’re ultimately modelling a sequence, LM approaches are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generalizable to any type of data, not just text.</a:t>
            </a:r>
          </a:p>
        </p:txBody>
      </p:sp>
    </p:spTree>
    <p:extLst>
      <p:ext uri="{BB962C8B-B14F-4D97-AF65-F5344CB8AC3E}">
        <p14:creationId xmlns:p14="http://schemas.microsoft.com/office/powerpoint/2010/main" val="2955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157184" y="2016832"/>
            <a:ext cx="9403445" cy="258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300569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0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7" y="3867966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698" y="3870799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6" y="3869772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48" y="3878289"/>
                <a:ext cx="609602" cy="46967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143999" y="3603171"/>
            <a:ext cx="2844801" cy="1251858"/>
          </a:xfrm>
          <a:prstGeom prst="wedgeRoundRectCallout">
            <a:avLst>
              <a:gd name="adj1" fmla="val -79355"/>
              <a:gd name="adj2" fmla="val 4684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You calculate each of these probabilities from the training corpus</a:t>
            </a:r>
          </a:p>
        </p:txBody>
      </p:sp>
    </p:spTree>
    <p:extLst>
      <p:ext uri="{BB962C8B-B14F-4D97-AF65-F5344CB8AC3E}">
        <p14:creationId xmlns:p14="http://schemas.microsoft.com/office/powerpoint/2010/main" val="24457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</p:spTree>
    <p:extLst>
      <p:ext uri="{BB962C8B-B14F-4D97-AF65-F5344CB8AC3E}">
        <p14:creationId xmlns:p14="http://schemas.microsoft.com/office/powerpoint/2010/main" val="988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</a:t>
                </a:r>
                <a:r>
                  <a:rPr lang="en-US" sz="240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</a:t>
                </a:r>
                <a:r>
                  <a:rPr lang="en-US" sz="240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7" y="2326577"/>
            <a:ext cx="5832859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</p:spTree>
    <p:extLst>
      <p:ext uri="{BB962C8B-B14F-4D97-AF65-F5344CB8AC3E}">
        <p14:creationId xmlns:p14="http://schemas.microsoft.com/office/powerpoint/2010/main" val="7425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 smtClean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Andrea”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Andrea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was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6ED6ABB-31B3-A242-9C9A-C1D748CBCABE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Anqi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011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2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35C29F-B142-954E-BC9D-D5CBF7F40C7F}"/>
              </a:ext>
            </a:extLst>
          </p:cNvPr>
          <p:cNvSpPr txBox="1"/>
          <p:nvPr/>
        </p:nvSpPr>
        <p:spPr>
          <a:xfrm>
            <a:off x="1449297" y="1638300"/>
            <a:ext cx="10171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We could easily spend an entire semester on this material.</a:t>
            </a:r>
            <a:br>
              <a:rPr lang="en-US" sz="2800" b="1" dirty="0">
                <a:latin typeface="Karla" charset="0"/>
                <a:ea typeface="Karla" charset="0"/>
                <a:cs typeface="Karla" charset="0"/>
              </a:rPr>
            </a:b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goal for </a:t>
            </a:r>
            <a:r>
              <a:rPr lang="en-US" sz="28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today</a:t>
            </a:r>
            <a:r>
              <a:rPr lang="en-US" sz="2800" b="1" dirty="0" smtClean="0"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to convey: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the ubiquity and importance of sequential data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high-level overview of the most useful, relevant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foundation for diving deeper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when to use which models, based on your data</a:t>
            </a:r>
          </a:p>
        </p:txBody>
      </p:sp>
    </p:spTree>
    <p:extLst>
      <p:ext uri="{BB962C8B-B14F-4D97-AF65-F5344CB8AC3E}">
        <p14:creationId xmlns:p14="http://schemas.microsoft.com/office/powerpoint/2010/main" val="1501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352C1F8-B943-5644-8BB4-959F577832E8}"/>
              </a:ext>
            </a:extLst>
          </p:cNvPr>
          <p:cNvSpPr/>
          <p:nvPr/>
        </p:nvSpPr>
        <p:spPr>
          <a:xfrm>
            <a:off x="4828104" y="4006167"/>
            <a:ext cx="1280596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526602" y="4006167"/>
            <a:ext cx="1257007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84044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4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5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737188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25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"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Andrea 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xmlns="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8079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079" y="4644025"/>
                <a:ext cx="609602" cy="469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4980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980" y="4646858"/>
                <a:ext cx="609602" cy="469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2828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828" y="4645831"/>
                <a:ext cx="609602" cy="469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5130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130" y="4654348"/>
                <a:ext cx="609602" cy="4696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934200" y="4013408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8207684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smtClean="0">
                    <a:latin typeface="Avenir Light" panose="020B0402020203020204" pitchFamily="34" charset="77"/>
                  </a:rPr>
                  <a:t>|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Andrea </a:t>
                </a:r>
                <a:r>
                  <a:rPr lang="en-US" sz="2400" dirty="0" smtClean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8207684" cy="734091"/>
              </a:xfrm>
              <a:prstGeom prst="rect">
                <a:avLst/>
              </a:prstGeom>
              <a:blipFill rotWithShape="0">
                <a:blip r:embed="rId8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373049" y="1382048"/>
            <a:ext cx="6694714" cy="2199352"/>
          </a:xfrm>
          <a:prstGeom prst="wedgeRoundRectCallout">
            <a:avLst>
              <a:gd name="adj1" fmla="val 5997"/>
              <a:gd name="adj2" fmla="val 6645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9369AA80-5F70-CC4A-9306-CD538D4ADC6E}"/>
              </a:ext>
            </a:extLst>
          </p:cNvPr>
          <p:cNvSpPr txBox="1">
            <a:spLocks/>
          </p:cNvSpPr>
          <p:nvPr/>
        </p:nvSpPr>
        <p:spPr>
          <a:xfrm>
            <a:off x="4081999" y="1579725"/>
            <a:ext cx="5892798" cy="107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You calculate each of these probabilities by simply counting the occurrences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DA6F147-E2F2-054E-BFFA-39E8B54CCE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49" y="2613962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</p:spTree>
    <p:extLst>
      <p:ext uri="{BB962C8B-B14F-4D97-AF65-F5344CB8AC3E}">
        <p14:creationId xmlns:p14="http://schemas.microsoft.com/office/powerpoint/2010/main" val="2874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Out-of-vocabulary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items are 0 </a:t>
            </a:r>
            <a:r>
              <a:rPr lang="en-US" sz="2400" dirty="0">
                <a:latin typeface="Karla" charset="0"/>
                <a:ea typeface="Karla" charset="0"/>
                <a:cs typeface="Karla" charset="0"/>
                <a:sym typeface="Wingdings" pitchFamily="2" charset="2"/>
              </a:rPr>
              <a:t>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Always need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more context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(e.g., trigram, 4-gram), but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sparsity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issue (rarely seen subsequences)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Storage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semantic information conveyed by counts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vehicle vs </a:t>
            </a:r>
            <a:r>
              <a:rPr lang="en-US" sz="24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car)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7444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418114" y="838200"/>
            <a:ext cx="7162800" cy="2710543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circle is a specific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floating point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scalar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Words that are more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semantically similar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to one another will have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are proportionally similar, too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pre-existing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have been trained on gigantic corpora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neural networks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491220" y="1330306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2927" y="1273156"/>
            <a:ext cx="9491351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These word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are so rich that you get nice properties: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3400D02-4BED-CC45-A383-CFC219413664}"/>
              </a:ext>
            </a:extLst>
          </p:cNvPr>
          <p:cNvSpPr/>
          <p:nvPr/>
        </p:nvSpPr>
        <p:spPr>
          <a:xfrm>
            <a:off x="1330882" y="6238451"/>
            <a:ext cx="101613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Word2vec: </a:t>
            </a:r>
            <a:r>
              <a:rPr lang="en-US" sz="1200" dirty="0">
                <a:hlinkClick r:id="rId2"/>
              </a:rPr>
              <a:t>https://papers.nips.cc/paper/5021-distributed-representations-of-words-and-phrases-and-their-compositionality.pdf</a:t>
            </a:r>
            <a:endParaRPr lang="en-US" sz="1200" dirty="0"/>
          </a:p>
          <a:p>
            <a:r>
              <a:rPr lang="en-US" sz="1200" dirty="0" err="1"/>
              <a:t>GloVe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https://www.aclweb.org/anthology/D14-1162.pdf</a:t>
            </a:r>
            <a:r>
              <a:rPr lang="en-US" sz="1200" dirty="0"/>
              <a:t>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238063" y="239303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333315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5646281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5959247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272213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99B51590-E8F0-EB4E-B97D-89FF48585F3C}"/>
              </a:ext>
            </a:extLst>
          </p:cNvPr>
          <p:cNvSpPr/>
          <p:nvPr/>
        </p:nvSpPr>
        <p:spPr>
          <a:xfrm>
            <a:off x="6566134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5C9BAB0C-9BFA-1D42-99A4-02FFFADB23D5}"/>
              </a:ext>
            </a:extLst>
          </p:cNvPr>
          <p:cNvSpPr/>
          <p:nvPr/>
        </p:nvSpPr>
        <p:spPr>
          <a:xfrm>
            <a:off x="6879100" y="245018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91001" y="2257107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king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BBC5C9B8-17A8-EA4B-8E01-955771168F5F}"/>
              </a:ext>
            </a:extLst>
          </p:cNvPr>
          <p:cNvSpPr/>
          <p:nvPr/>
        </p:nvSpPr>
        <p:spPr>
          <a:xfrm>
            <a:off x="5238063" y="4122146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03527A7-2461-954E-94C6-AF087837B5FE}"/>
              </a:ext>
            </a:extLst>
          </p:cNvPr>
          <p:cNvSpPr/>
          <p:nvPr/>
        </p:nvSpPr>
        <p:spPr>
          <a:xfrm>
            <a:off x="5333315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4DA4AC67-DA17-1A4C-91B3-B4C2E2191AD7}"/>
              </a:ext>
            </a:extLst>
          </p:cNvPr>
          <p:cNvSpPr/>
          <p:nvPr/>
        </p:nvSpPr>
        <p:spPr>
          <a:xfrm>
            <a:off x="5646281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3503356E-3727-D34A-96DD-0A49E934847A}"/>
              </a:ext>
            </a:extLst>
          </p:cNvPr>
          <p:cNvSpPr/>
          <p:nvPr/>
        </p:nvSpPr>
        <p:spPr>
          <a:xfrm>
            <a:off x="5959247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64A9504-51A8-EC4B-8939-EA183D99CC50}"/>
              </a:ext>
            </a:extLst>
          </p:cNvPr>
          <p:cNvSpPr/>
          <p:nvPr/>
        </p:nvSpPr>
        <p:spPr>
          <a:xfrm>
            <a:off x="6272213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83526BDE-4AFC-1A40-B588-A50B4A8011C6}"/>
              </a:ext>
            </a:extLst>
          </p:cNvPr>
          <p:cNvSpPr/>
          <p:nvPr/>
        </p:nvSpPr>
        <p:spPr>
          <a:xfrm>
            <a:off x="6566134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6486C0E3-1FB9-3E4D-9AA1-BDC084CA34C1}"/>
              </a:ext>
            </a:extLst>
          </p:cNvPr>
          <p:cNvSpPr/>
          <p:nvPr/>
        </p:nvSpPr>
        <p:spPr>
          <a:xfrm>
            <a:off x="6879100" y="4179296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xmlns="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70871" y="3986221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xmlns="" id="{1AB8C921-2D30-104D-95B2-E69B3EAF6DD6}"/>
              </a:ext>
            </a:extLst>
          </p:cNvPr>
          <p:cNvSpPr/>
          <p:nvPr/>
        </p:nvSpPr>
        <p:spPr>
          <a:xfrm>
            <a:off x="5238063" y="4975067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9D30330-69BD-604A-BF59-EF5EB60DB4F6}"/>
              </a:ext>
            </a:extLst>
          </p:cNvPr>
          <p:cNvSpPr/>
          <p:nvPr/>
        </p:nvSpPr>
        <p:spPr>
          <a:xfrm>
            <a:off x="5333315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150A6912-43D6-A446-B1DD-D5B35D5F699B}"/>
              </a:ext>
            </a:extLst>
          </p:cNvPr>
          <p:cNvSpPr/>
          <p:nvPr/>
        </p:nvSpPr>
        <p:spPr>
          <a:xfrm>
            <a:off x="5646281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DA807B95-6B33-5442-B515-68A6FC9DBAFD}"/>
              </a:ext>
            </a:extLst>
          </p:cNvPr>
          <p:cNvSpPr/>
          <p:nvPr/>
        </p:nvSpPr>
        <p:spPr>
          <a:xfrm>
            <a:off x="5959247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76DD349F-11BA-564D-8CA7-0E1346679CF4}"/>
              </a:ext>
            </a:extLst>
          </p:cNvPr>
          <p:cNvSpPr/>
          <p:nvPr/>
        </p:nvSpPr>
        <p:spPr>
          <a:xfrm>
            <a:off x="6272213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FB04B249-D630-8842-A6B3-EF2D48B13775}"/>
              </a:ext>
            </a:extLst>
          </p:cNvPr>
          <p:cNvSpPr/>
          <p:nvPr/>
        </p:nvSpPr>
        <p:spPr>
          <a:xfrm>
            <a:off x="6566134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9FE01744-1F02-BA43-8D59-054C9C0CB6A3}"/>
              </a:ext>
            </a:extLst>
          </p:cNvPr>
          <p:cNvSpPr/>
          <p:nvPr/>
        </p:nvSpPr>
        <p:spPr>
          <a:xfrm>
            <a:off x="6879100" y="5032217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85520" y="4879032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queen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C1E02557-5ECA-324D-827F-75CE1A6E4245}"/>
              </a:ext>
            </a:extLst>
          </p:cNvPr>
          <p:cNvSpPr/>
          <p:nvPr/>
        </p:nvSpPr>
        <p:spPr>
          <a:xfrm>
            <a:off x="5238063" y="3213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734B7F5-0880-3B44-A344-D00E57388CB2}"/>
              </a:ext>
            </a:extLst>
          </p:cNvPr>
          <p:cNvSpPr/>
          <p:nvPr/>
        </p:nvSpPr>
        <p:spPr>
          <a:xfrm>
            <a:off x="5333315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75897A7A-D87C-B14D-971F-8C3490451E15}"/>
              </a:ext>
            </a:extLst>
          </p:cNvPr>
          <p:cNvSpPr/>
          <p:nvPr/>
        </p:nvSpPr>
        <p:spPr>
          <a:xfrm>
            <a:off x="5646281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3559D75-D31B-BD48-829B-857B46C63F03}"/>
              </a:ext>
            </a:extLst>
          </p:cNvPr>
          <p:cNvSpPr/>
          <p:nvPr/>
        </p:nvSpPr>
        <p:spPr>
          <a:xfrm>
            <a:off x="5959247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64B785C0-94F9-EE4F-AC7C-BBE21561C225}"/>
              </a:ext>
            </a:extLst>
          </p:cNvPr>
          <p:cNvSpPr/>
          <p:nvPr/>
        </p:nvSpPr>
        <p:spPr>
          <a:xfrm>
            <a:off x="6272213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61433266-E2DB-8A43-909F-62B4E34AA9C7}"/>
              </a:ext>
            </a:extLst>
          </p:cNvPr>
          <p:cNvSpPr/>
          <p:nvPr/>
        </p:nvSpPr>
        <p:spPr>
          <a:xfrm>
            <a:off x="6566134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04C055CD-BFEF-2D41-9014-85CDF067A70F}"/>
              </a:ext>
            </a:extLst>
          </p:cNvPr>
          <p:cNvSpPr/>
          <p:nvPr/>
        </p:nvSpPr>
        <p:spPr>
          <a:xfrm>
            <a:off x="6879100" y="3270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9ABAA4B4-47D7-1042-858B-D56F590357F4}"/>
              </a:ext>
            </a:extLst>
          </p:cNvPr>
          <p:cNvSpPr txBox="1">
            <a:spLocks/>
          </p:cNvSpPr>
          <p:nvPr/>
        </p:nvSpPr>
        <p:spPr>
          <a:xfrm>
            <a:off x="4191001" y="3077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D2275526-804D-834C-A4ED-3361C3B1B643}"/>
              </a:ext>
            </a:extLst>
          </p:cNvPr>
          <p:cNvSpPr txBox="1">
            <a:spLocks/>
          </p:cNvSpPr>
          <p:nvPr/>
        </p:nvSpPr>
        <p:spPr>
          <a:xfrm>
            <a:off x="3739923" y="3816443"/>
            <a:ext cx="5267780" cy="806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____________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xmlns="" id="{89B4F0EF-0C35-9A4E-BB0C-0445A9DA0FD5}"/>
              </a:ext>
            </a:extLst>
          </p:cNvPr>
          <p:cNvSpPr txBox="1">
            <a:spLocks/>
          </p:cNvSpPr>
          <p:nvPr/>
        </p:nvSpPr>
        <p:spPr>
          <a:xfrm>
            <a:off x="5946094" y="3297550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+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1343EEE0-C329-C247-B1B9-F89B60527E37}"/>
              </a:ext>
            </a:extLst>
          </p:cNvPr>
          <p:cNvSpPr txBox="1">
            <a:spLocks/>
          </p:cNvSpPr>
          <p:nvPr/>
        </p:nvSpPr>
        <p:spPr>
          <a:xfrm>
            <a:off x="6021786" y="2394832"/>
            <a:ext cx="907253" cy="77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4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-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xmlns="" id="{4EF9E8EE-726B-A54A-B015-DC57348F24C3}"/>
              </a:ext>
            </a:extLst>
          </p:cNvPr>
          <p:cNvSpPr txBox="1">
            <a:spLocks/>
          </p:cNvSpPr>
          <p:nvPr/>
        </p:nvSpPr>
        <p:spPr>
          <a:xfrm>
            <a:off x="3366362" y="4554476"/>
            <a:ext cx="918503" cy="84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6000" b="1" dirty="0">
                <a:latin typeface="Avenir Light" panose="020B0402020203020204" pitchFamily="34" charset="7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542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neural networks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xmlns="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xmlns="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2547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988858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D40FCFB8-17A0-4B42-A92B-204A09BF3E5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</p:spTree>
    <p:extLst>
      <p:ext uri="{BB962C8B-B14F-4D97-AF65-F5344CB8AC3E}">
        <p14:creationId xmlns:p14="http://schemas.microsoft.com/office/powerpoint/2010/main" val="42560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87128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85035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06311" y="254149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98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5751874" y="5721980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4348181" y="570941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267709" y="5709415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58143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word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71021" y="2516614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</p:spTree>
    <p:extLst>
      <p:ext uri="{BB962C8B-B14F-4D97-AF65-F5344CB8AC3E}">
        <p14:creationId xmlns:p14="http://schemas.microsoft.com/office/powerpoint/2010/main" val="1021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7108259" y="57206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6039992" y="252733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</p:spTree>
    <p:extLst>
      <p:ext uri="{BB962C8B-B14F-4D97-AF65-F5344CB8AC3E}">
        <p14:creationId xmlns:p14="http://schemas.microsoft.com/office/powerpoint/2010/main" val="20798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4446502" y="5688211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xmlns="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5713704" y="5715243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visiting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D2F8E510-D578-0C4E-A8C7-53BCF212A86E}"/>
              </a:ext>
            </a:extLst>
          </p:cNvPr>
          <p:cNvSpPr txBox="1">
            <a:spLocks/>
          </p:cNvSpPr>
          <p:nvPr/>
        </p:nvSpPr>
        <p:spPr>
          <a:xfrm>
            <a:off x="7452097" y="5702856"/>
            <a:ext cx="11720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her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600945" y="2506644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grandma</a:t>
            </a:r>
          </a:p>
        </p:txBody>
      </p:sp>
    </p:spTree>
    <p:extLst>
      <p:ext uri="{BB962C8B-B14F-4D97-AF65-F5344CB8AC3E}">
        <p14:creationId xmlns:p14="http://schemas.microsoft.com/office/powerpoint/2010/main" val="14841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</p:spTree>
    <p:extLst>
      <p:ext uri="{BB962C8B-B14F-4D97-AF65-F5344CB8AC3E}">
        <p14:creationId xmlns:p14="http://schemas.microsoft.com/office/powerpoint/2010/main" val="6299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Increasing window size adds many more weights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weights awkwardly handle word position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concept of time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Requires inputting entire context just to predict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one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8082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42083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982625" y="1195684"/>
            <a:ext cx="1046914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Regardless of how we model sequential data, keep in mind that we can estimate any time series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757026" y="5040086"/>
            <a:ext cx="2590800" cy="1193988"/>
          </a:xfrm>
          <a:prstGeom prst="wedgeRoundRectCallout">
            <a:avLst>
              <a:gd name="adj1" fmla="val -24635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distribution of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measurements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7392855" y="5040086"/>
            <a:ext cx="2590800" cy="1193988"/>
          </a:xfrm>
          <a:prstGeom prst="wedgeRoundRectCallout">
            <a:avLst>
              <a:gd name="adj1" fmla="val -35980"/>
              <a:gd name="adj2" fmla="val -12335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probability of an event, depends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all of the events that occurred before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760400" y="1876159"/>
            <a:ext cx="2590800" cy="1193988"/>
          </a:xfrm>
          <a:prstGeom prst="wedgeRoundRectCallout">
            <a:avLst>
              <a:gd name="adj1" fmla="val -102367"/>
              <a:gd name="adj2" fmla="val 7084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This compounds for all subsequent events, too</a:t>
            </a:r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50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03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xmlns="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xmlns="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xmlns="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xmlns="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</a:t>
            </a:r>
            <a:r>
              <a:rPr lang="en-US" dirty="0" smtClean="0"/>
              <a:t>Modelling: </a:t>
            </a:r>
            <a:r>
              <a:rPr lang="en-US" b="1" dirty="0" smtClean="0"/>
              <a:t>RNNs</a:t>
            </a:r>
            <a:endParaRPr lang="en-US" b="1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xmlns="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1102493" y="1255413"/>
            <a:ext cx="8350968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#2: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Recurrent Neural Network (RNN)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18000" y="2387247"/>
            <a:ext cx="2344440" cy="3838421"/>
            <a:chOff x="3818000" y="2387247"/>
            <a:chExt cx="2344440" cy="38384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6092529" y="2404992"/>
            <a:ext cx="2344440" cy="3838421"/>
            <a:chOff x="3818000" y="2387247"/>
            <a:chExt cx="2344440" cy="38384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35903" y="2426550"/>
            <a:ext cx="2344440" cy="3838421"/>
            <a:chOff x="3818000" y="2387247"/>
            <a:chExt cx="2344440" cy="3838421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xmlns:a14="http://schemas.microsoft.com/office/drawing/2010/main" xmlns:mc="http://schemas.openxmlformats.org/markup-compatibility/2006" xmlns="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  <a:endParaRPr lang="en-US" sz="2400" dirty="0">
                <a:solidFill>
                  <a:srgbClr val="C00000"/>
                </a:solidFill>
                <a:latin typeface="Avenir Light" panose="020B0402020203020204" pitchFamily="34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RNNs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926768" y="1145740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seen this abstract view in Lecture 15.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207263" y="4766050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090447" y="3603904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184900" y="2467584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4504260" y="4802485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4609042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4855301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5101560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5353429" y="4857836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4609042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4855301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5101560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5353429" y="2551019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4388107" y="3643567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4472657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4718916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4965175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5217044" y="369683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5475040" y="369911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4523350" y="2503995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4828971" y="302141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4850531" y="41905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5" y="4147979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44" y="2969038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01" y="1878779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505" y="524732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="" id="{A70D1C02-7CBD-A74A-904A-2A285E915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0D1C02-7CBD-A74A-904A-2A285E91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938" y="2969038"/>
                <a:ext cx="701328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>
            <a:extLst>
              <a:ext uri="{FF2B5EF4-FFF2-40B4-BE49-F238E27FC236}">
                <a16:creationId xmlns:a16="http://schemas.microsoft.com/office/drawing/2014/main" xmlns="" id="{BB36A064-7625-2441-8964-9A5BD1261D10}"/>
              </a:ext>
            </a:extLst>
          </p:cNvPr>
          <p:cNvSpPr/>
          <p:nvPr/>
        </p:nvSpPr>
        <p:spPr>
          <a:xfrm rot="16200000">
            <a:off x="5762425" y="3408634"/>
            <a:ext cx="773848" cy="706109"/>
          </a:xfrm>
          <a:prstGeom prst="curvedUpArrow">
            <a:avLst>
              <a:gd name="adj1" fmla="val 14218"/>
              <a:gd name="adj2" fmla="val 50000"/>
              <a:gd name="adj3" fmla="val 25000"/>
            </a:avLst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E88FE48-D5BF-0E40-BFCC-391AE36E8079}"/>
                  </a:ext>
                </a:extLst>
              </p:cNvPr>
              <p:cNvSpPr/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 smtClean="0">
                    <a:latin typeface="Avenir Light" panose="020B0402020203020204" pitchFamily="34" charset="77"/>
                  </a:rPr>
                  <a:t>The recurrent </a:t>
                </a:r>
                <a:r>
                  <a:rPr lang="en-US" b="1" dirty="0">
                    <a:latin typeface="Avenir Light" panose="020B0402020203020204" pitchFamily="34" charset="77"/>
                  </a:rPr>
                  <a:t>loop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b="1" dirty="0" smtClean="0">
                    <a:latin typeface="Avenir Light" panose="020B0402020203020204" pitchFamily="34" charset="77"/>
                  </a:rPr>
                  <a:t> </a:t>
                </a:r>
                <a:r>
                  <a:rPr lang="en-US" b="1" dirty="0">
                    <a:latin typeface="Avenir Light" panose="020B0402020203020204" pitchFamily="34" charset="77"/>
                  </a:rPr>
                  <a:t>conveys that the current hidden layer is influenced by the hidden layer from the previous time step.</a:t>
                </a:r>
                <a:endParaRPr lang="en-US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88FE48-D5BF-0E40-BFCC-391AE36E8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02" y="3347340"/>
                <a:ext cx="4755897" cy="1075679"/>
              </a:xfrm>
              <a:prstGeom prst="rect">
                <a:avLst/>
              </a:prstGeom>
              <a:blipFill rotWithShape="0">
                <a:blip r:embed="rId7"/>
                <a:stretch>
                  <a:fillRect l="-1026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7">
            <a:extLst>
              <a:ext uri="{FF2B5EF4-FFF2-40B4-BE49-F238E27FC236}">
                <a16:creationId xmlns:a16="http://schemas.microsoft.com/office/drawing/2014/main" xmlns="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xmlns="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xmlns="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="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418DCC3-D551-F74F-9652-F4BC01322E3F}"/>
              </a:ext>
            </a:extLst>
          </p:cNvPr>
          <p:cNvSpPr txBox="1">
            <a:spLocks/>
          </p:cNvSpPr>
          <p:nvPr/>
        </p:nvSpPr>
        <p:spPr>
          <a:xfrm>
            <a:off x="1962784" y="2071854"/>
            <a:ext cx="917781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During training, regardless of our output predictions,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we feed in the correct inputs</a:t>
            </a:r>
          </a:p>
        </p:txBody>
      </p:sp>
    </p:spTree>
    <p:extLst>
      <p:ext uri="{BB962C8B-B14F-4D97-AF65-F5344CB8AC3E}">
        <p14:creationId xmlns:p14="http://schemas.microsoft.com/office/powerpoint/2010/main" val="9559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="" id="{923EC403-B8D1-0A4D-B3E9-7CB8D82E2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total loss is simply the average loss across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time steps</a:t>
                </a: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3EC403-B8D1-0A4D-B3E9-7CB8D82E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45" y="4599784"/>
                <a:ext cx="9177816" cy="190527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3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xmlns="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="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 rotWithShape="0">
                <a:blip r:embed="rId23"/>
                <a:stretch>
                  <a:fillRect l="-1143" r="-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784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7897431" y="1869757"/>
            <a:ext cx="2362600" cy="2770196"/>
            <a:chOff x="8113937" y="1813744"/>
            <a:chExt cx="2362600" cy="27701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8113937" y="4064463"/>
              <a:ext cx="1541075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71837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CEAE2E6-9B9C-414A-A091-E68A13A3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3717"/>
            <a:ext cx="1080611" cy="1080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ED6B6DE-18EF-154A-8E81-8FD756BCB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940213" y="1813744"/>
            <a:ext cx="4536324" cy="2770194"/>
            <a:chOff x="5940213" y="1813744"/>
            <a:chExt cx="4536324" cy="277019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ight Arrow 155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5940213" y="4064461"/>
              <a:ext cx="3714799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xmlns="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xmlns="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xmlns="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="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xmlns="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 </a:t>
            </a:r>
            <a:endParaRPr lang="en-US" dirty="0"/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xmlns="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xmlns="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xmlns="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xmlns="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xmlns="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="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="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="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xmlns="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="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="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xmlns="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 smtClean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  <a:endParaRPr lang="en-US" sz="2400" dirty="0">
                <a:solidFill>
                  <a:srgbClr val="7030A0"/>
                </a:solidFill>
                <a:latin typeface="Avenir Light" panose="020B0402020203020204" pitchFamily="34" charset="77"/>
              </a:endParaRP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xmlns="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xmlns="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xmlns="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xmlns="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845923" y="1835264"/>
            <a:ext cx="6618637" cy="2770193"/>
            <a:chOff x="3857900" y="1813744"/>
            <a:chExt cx="6618637" cy="277019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xmlns="" id="{BA223413-3EFF-4745-8601-CABAD3C5499D}"/>
                </a:ext>
              </a:extLst>
            </p:cNvPr>
            <p:cNvSpPr/>
            <p:nvPr/>
          </p:nvSpPr>
          <p:spPr>
            <a:xfrm rot="10800000">
              <a:off x="3857900" y="4064460"/>
              <a:ext cx="5797112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="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2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 smtClean="0"/>
              <a:t>RNN (review)</a:t>
            </a:r>
            <a:endParaRPr lang="en-US" dirty="0"/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backpropagation through time (BPTT)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process is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steps (e.g., every sentence or paragraph)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dirty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n-grams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because we still have ‘infinite memory’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next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61" t="-1074" r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="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384802" cy="4097464"/>
            <a:chOff x="3757295" y="2409621"/>
            <a:chExt cx="2384802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324097" cy="4097464"/>
              <a:chOff x="3818000" y="2409621"/>
              <a:chExt cx="2324097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4" y="6003497"/>
                <a:ext cx="138992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000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shouted,</a:t>
                </a:r>
                <a:endParaRPr lang="en-US" sz="20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xmlns="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="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="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xmlns="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xmlns="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xmlns="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598384" cy="4097464"/>
            <a:chOff x="3757295" y="2409621"/>
            <a:chExt cx="2598384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537679" cy="4097464"/>
              <a:chOff x="3818000" y="2409621"/>
              <a:chExt cx="2537679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xmlns="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xmlns="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xmlns="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xmlns="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xmlns="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="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="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="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xmlns="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="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xmlns="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018" y="6003497"/>
                <a:ext cx="18016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“shouted,”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xmlns="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“Harry”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easily yield different outputs, depending on the context (unlike FFNNs and n-grams).</a:t>
            </a:r>
          </a:p>
        </p:txBody>
      </p:sp>
    </p:spTree>
    <p:extLst>
      <p:ext uri="{BB962C8B-B14F-4D97-AF65-F5344CB8AC3E}">
        <p14:creationId xmlns:p14="http://schemas.microsoft.com/office/powerpoint/2010/main" val="18096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1" y="2927432"/>
            <a:ext cx="9079557" cy="2935837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14" y="981654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725680" y="957235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694424B-7E00-7146-ABB1-AF05446591C0}"/>
              </a:ext>
            </a:extLst>
          </p:cNvPr>
          <p:cNvSpPr/>
          <p:nvPr/>
        </p:nvSpPr>
        <p:spPr>
          <a:xfrm>
            <a:off x="5669643" y="5962539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11" y="143885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4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20D6025B-25C3-D641-B625-35B30476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A5C5D2E-0AC3-554F-8218-B313CC2B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2228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xmlns="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xmlns="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xmlns="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xmlns="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xmlns="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xmlns="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xmlns="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xmlns="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xmlns="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xmlns="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xmlns="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xmlns="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xmlns="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xmlns="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xmlns="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xmlns="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xmlns="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xmlns="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xmlns="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xmlns="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xmlns="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xmlns="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xmlns="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xmlns="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xmlns="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xmlns="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xmlns="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xmlns="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xmlns="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xmlns="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xmlns="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To address RNNs’ finnicky nature with long-range context, we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turned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to an RNN variant named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LSTMs (long short-term memory)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But first, let’s recap what we’ve learned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</a:t>
            </a:r>
            <a:r>
              <a:rPr lang="en-US" smtClean="0"/>
              <a:t>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459831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xmlns="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xmlns="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Modelling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+ELMo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Conclusions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77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883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xmlns="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xmlns="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A type of RNN that is designed to better handle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addition to a traditional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h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let’s have a dedicated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461254" y="1152012"/>
            <a:ext cx="9156857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probability of the following 3-day weather pattern in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Boston: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F2516E-C1AB-414E-A083-82A38EC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97" y="2464236"/>
            <a:ext cx="1080611" cy="108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60A6EFD-2D94-AA4C-8F38-B4366F86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41" y="2492220"/>
            <a:ext cx="986352" cy="98635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43EED33F-9C15-7B42-BBB8-8BE8AFE3716C}"/>
              </a:ext>
            </a:extLst>
          </p:cNvPr>
          <p:cNvSpPr txBox="1">
            <a:spLocks/>
          </p:cNvSpPr>
          <p:nvPr/>
        </p:nvSpPr>
        <p:spPr>
          <a:xfrm>
            <a:off x="3461583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2DE54ED-3724-BD49-BE7C-67AA2B692FFC}"/>
              </a:ext>
            </a:extLst>
          </p:cNvPr>
          <p:cNvSpPr txBox="1">
            <a:spLocks/>
          </p:cNvSpPr>
          <p:nvPr/>
        </p:nvSpPr>
        <p:spPr>
          <a:xfrm>
            <a:off x="5620961" y="1952547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35FF14-609B-9747-B137-6B2CD19C059A}"/>
              </a:ext>
            </a:extLst>
          </p:cNvPr>
          <p:cNvSpPr txBox="1">
            <a:spLocks/>
          </p:cNvSpPr>
          <p:nvPr/>
        </p:nvSpPr>
        <p:spPr>
          <a:xfrm>
            <a:off x="7854797" y="195549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C194A7B4-51A3-9946-AEAF-77C95F954B93}"/>
                  </a:ext>
                </a:extLst>
              </p:cNvPr>
              <p:cNvSpPr txBox="1"/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 ∗∗,∗∗,∗∗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∗∗|∗∗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(∗∗|∗∗,∗∗)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94A7B4-51A3-9946-AEAF-77C95F95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2" y="4614509"/>
                <a:ext cx="11478968" cy="738664"/>
              </a:xfrm>
              <a:prstGeom prst="rect">
                <a:avLst/>
              </a:prstGeom>
              <a:blipFill>
                <a:blip r:embed="rId5"/>
                <a:stretch>
                  <a:fillRect l="-1768" t="-6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893C57C-8FE5-6A40-B7A4-CF63D4DC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9" y="4683936"/>
            <a:ext cx="607924" cy="6079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763A89C-2324-DD44-AA3F-6CE4D155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812" y="4636707"/>
            <a:ext cx="605185" cy="605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03CDFB8-5E9B-AD43-AD4D-E26266B0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7" y="4703407"/>
            <a:ext cx="607924" cy="6079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6FEF374-6523-3343-8351-7F144AB5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35" y="4679879"/>
            <a:ext cx="607924" cy="607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C6BEC2A-687B-F94C-8DFD-057E98BE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3" y="4752560"/>
            <a:ext cx="607924" cy="6079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040376C-EEFF-9444-9FD0-73C617EC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46" y="4713457"/>
            <a:ext cx="605185" cy="605185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1DA5434F-4ED8-7D48-ADD8-74691CD8660A}"/>
              </a:ext>
            </a:extLst>
          </p:cNvPr>
          <p:cNvSpPr txBox="1">
            <a:spLocks/>
          </p:cNvSpPr>
          <p:nvPr/>
        </p:nvSpPr>
        <p:spPr>
          <a:xfrm>
            <a:off x="4594316" y="5803442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8FF192E9-49B4-B948-87D5-B01AD2C94C76}"/>
              </a:ext>
            </a:extLst>
          </p:cNvPr>
          <p:cNvSpPr txBox="1">
            <a:spLocks/>
          </p:cNvSpPr>
          <p:nvPr/>
        </p:nvSpPr>
        <p:spPr>
          <a:xfrm>
            <a:off x="6839741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2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ADFFA2A2-A992-E044-A056-B6DCFA982C4B}"/>
              </a:ext>
            </a:extLst>
          </p:cNvPr>
          <p:cNvSpPr txBox="1">
            <a:spLocks/>
          </p:cNvSpPr>
          <p:nvPr/>
        </p:nvSpPr>
        <p:spPr>
          <a:xfrm>
            <a:off x="9552587" y="5759928"/>
            <a:ext cx="837441" cy="511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Day 3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xmlns="" id="{ADFBB7D4-BEF4-AE48-8B6C-93754254B1B8}"/>
              </a:ext>
            </a:extLst>
          </p:cNvPr>
          <p:cNvSpPr/>
          <p:nvPr/>
        </p:nvSpPr>
        <p:spPr>
          <a:xfrm rot="16200000">
            <a:off x="4819186" y="4787914"/>
            <a:ext cx="507826" cy="1436202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8B8C655B-1DD4-6F48-AAE2-A688EDEF989D}"/>
              </a:ext>
            </a:extLst>
          </p:cNvPr>
          <p:cNvSpPr/>
          <p:nvPr/>
        </p:nvSpPr>
        <p:spPr>
          <a:xfrm rot="16200000">
            <a:off x="6871023" y="4314681"/>
            <a:ext cx="507826" cy="2412527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xmlns="" id="{E3A8E0AD-2DDD-3540-9034-7B98F446AA6A}"/>
              </a:ext>
            </a:extLst>
          </p:cNvPr>
          <p:cNvSpPr/>
          <p:nvPr/>
        </p:nvSpPr>
        <p:spPr>
          <a:xfrm rot="16200000">
            <a:off x="9779325" y="3958509"/>
            <a:ext cx="507826" cy="314913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9BB39DA-4806-324B-9CB6-A5DB5B6F3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222" y="4559300"/>
            <a:ext cx="766162" cy="7661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59FB880-CD26-F145-9700-1574ACBF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299" y="4545169"/>
            <a:ext cx="766162" cy="7661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7E5BF623-C128-9646-A070-F78822BAC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257" y="4559300"/>
            <a:ext cx="766162" cy="7661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EFB8676-E9F4-2B48-9596-D4D4FA578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109" y="2105128"/>
            <a:ext cx="1676091" cy="16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xmlns="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xmlns="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xmlns="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xmlns="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xmlns="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xmlns="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xmlns="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xmlns="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xmlns="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xmlns="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xmlns="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="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forget gate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turned off, will preserve all info)</a:t>
                </a:r>
              </a:p>
            </p:txBody>
          </p:sp>
        </mc:Choice>
        <mc:Fallback xmlns="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xmlns="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xmlns="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xmlns="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xmlns="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xmlns="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xmlns="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xmlns="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xmlns="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xmlns="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xmlns="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xmlns="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xmlns="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xmlns="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xmlns="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xmlns="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xmlns="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xmlns="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xmlns="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xmlns="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xmlns="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xmlns="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xmlns="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xmlns="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xmlns="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xmlns="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xmlns="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xmlns="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xmlns="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xmlns="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xmlns="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xmlns="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xmlns="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xmlns="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xmlns="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xmlns="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xmlns="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xmlns="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xmlns="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xmlns="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xmlns="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xmlns="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xmlns="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xmlns="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xmlns="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xmlns="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xmlns="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xmlns="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xmlns="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xmlns="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xmlns="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xmlns="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xmlns="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xmlns="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xmlns="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xmlns="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xmlns="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xmlns="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xmlns="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xmlns="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xmlns="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xmlns="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xmlns="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xmlns="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xmlns="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xmlns="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xmlns="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xmlns="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xmlns="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xmlns="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xmlns="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xmlns="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xmlns="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xmlns="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xmlns="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xmlns="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xmlns="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xmlns="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xmlns="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xmlns="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xmlns="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xmlns="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xmlns="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xmlns="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xmlns="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xmlns="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xmlns="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xmlns="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xmlns="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xmlns="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xmlns="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xmlns="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xmlns="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your goal isn’t to predict the next item in a sequence, and you rather do some other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classification or regression task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hidden layers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xmlns="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xmlns="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xmlns="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xmlns="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xmlns="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  <a:blipFill rotWithShape="0"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  <a:blipFill rotWithShape="0">
                <a:blip r:embed="rId1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  <a:blipFill rotWithShape="0">
                <a:blip r:embed="rId20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xmlns="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xmlns="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xmlns="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xmlns="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xmlns="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xmlns="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xmlns="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xmlns="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xmlns="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xmlns="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xmlns="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xmlns="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xmlns="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xmlns="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xmlns="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xmlns="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xmlns="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xmlns="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xmlns="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xmlns="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xmlns="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xmlns="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xmlns="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xmlns="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xmlns="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xmlns="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xmlns="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xmlns="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="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="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xmlns="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xmlns="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="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 rotWithShape="0"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="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xmlns="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xmlns="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xmlns="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xmlns="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xmlns="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xmlns="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="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="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="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="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xmlns="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="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  <a:blipFill rotWithShape="0">
                <a:blip r:embed="rId1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xmlns="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="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  <a:blipFill rotWithShape="0">
                <a:blip r:embed="rId1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xmlns="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xmlns="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xmlns="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xmlns="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xmlns="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xmlns="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xmlns="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xmlns="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xmlns="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xmlns="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xmlns="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xmlns="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xmlns="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xmlns="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xmlns="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xmlns="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xmlns="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xmlns="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xmlns="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xmlns="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xmlns="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xmlns="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xmlns="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xmlns="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xmlns="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xmlns="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="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Why is it useful to accurately estimate the joint probability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54" y="2108398"/>
                <a:ext cx="9156857" cy="1277469"/>
              </a:xfrm>
              <a:prstGeom prst="rect">
                <a:avLst/>
              </a:prstGeom>
              <a:blipFill rotWithShape="0">
                <a:blip r:embed="rId3"/>
                <a:stretch>
                  <a:fillRect l="-1332"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4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Bi-directional (review)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91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5896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852442" cy="1162592"/>
          </a:xfrm>
        </p:spPr>
        <p:txBody>
          <a:bodyPr/>
          <a:lstStyle/>
          <a:p>
            <a:r>
              <a:rPr lang="en-US" dirty="0"/>
              <a:t>Bi-directional (review)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itle 1">
            <a:extLst>
              <a:ext uri="{FF2B5EF4-FFF2-40B4-BE49-F238E27FC236}">
                <a16:creationId xmlns:a16="http://schemas.microsoft.com/office/drawing/2014/main" xmlns="" id="{1461619B-392D-6749-8080-79E182EBB9CD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For brevity, let’s use the follow schematic to represent an RNN</a:t>
            </a:r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 txBox="1">
            <a:spLocks/>
          </p:cNvSpPr>
          <p:nvPr/>
        </p:nvSpPr>
        <p:spPr>
          <a:xfrm>
            <a:off x="347472" y="219456"/>
            <a:ext cx="9775371" cy="11625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RNN Extensions: 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xmlns="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xmlns="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xmlns="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xmlns="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xmlns="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xmlns="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xmlns="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xmlns="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xmlns="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xmlns="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xmlns="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xmlns="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xmlns="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xmlns="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xmlns="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xmlns="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xmlns="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xmlns="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="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="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xmlns="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xmlns="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xmlns="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xmlns="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xmlns="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xmlns="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xmlns="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xmlns="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xmlns="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xmlns="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xmlns="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xmlns="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xmlns="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xmlns="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xmlns="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xmlns="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xmlns="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xmlns="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xmlns="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xmlns="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xmlns="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xmlns="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xmlns="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xmlns="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xmlns="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xmlns="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xmlns="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xmlns="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xmlns="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xmlns="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xmlns="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xmlns="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xmlns="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xmlns="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xmlns="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xmlns="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xmlns="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xmlns="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xmlns="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xmlns="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LSTMs units can be arranged in layers, so that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</a:t>
            </a:r>
            <a:r>
              <a:rPr lang="en-US" sz="3200" dirty="0" smtClean="0"/>
              <a:t>RNN (review)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99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cs109b_lecture_rnns2</Template>
  <TotalTime>3079</TotalTime>
  <Words>6894</Words>
  <Application>Microsoft Macintosh PowerPoint</Application>
  <PresentationFormat>Widescreen</PresentationFormat>
  <Paragraphs>1372</Paragraphs>
  <Slides>107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Avenir Book</vt:lpstr>
      <vt:lpstr>Avenir Light</vt:lpstr>
      <vt:lpstr>Avenir Roman</vt:lpstr>
      <vt:lpstr>Calibri</vt:lpstr>
      <vt:lpstr>Cambria Math</vt:lpstr>
      <vt:lpstr>Karla</vt:lpstr>
      <vt:lpstr>Wingdings</vt:lpstr>
      <vt:lpstr>Arial</vt:lpstr>
      <vt:lpstr>GEC_template</vt:lpstr>
      <vt:lpstr>Lecture 10a: Language Modelling</vt:lpstr>
      <vt:lpstr>Outline</vt:lpstr>
      <vt:lpstr>PowerPoint Presentation</vt:lpstr>
      <vt:lpstr>Outline</vt:lpstr>
      <vt:lpstr>Background</vt:lpstr>
      <vt:lpstr>Example</vt:lpstr>
      <vt:lpstr>Example</vt:lpstr>
      <vt:lpstr>Example</vt:lpstr>
      <vt:lpstr>Example</vt:lpstr>
      <vt:lpstr>Background</vt:lpstr>
      <vt:lpstr>PowerPoint Presentation</vt:lpstr>
      <vt:lpstr>Language Modelling</vt:lpstr>
      <vt:lpstr>Language Modelling</vt:lpstr>
      <vt:lpstr>Language Modelling</vt:lpstr>
      <vt:lpstr>Language Modelling: Formal Definition</vt:lpstr>
      <vt:lpstr>Language Modelling</vt:lpstr>
      <vt:lpstr>Language Modelling</vt:lpstr>
      <vt:lpstr>Language Modelling</vt:lpstr>
      <vt:lpstr>Language Modelling</vt:lpstr>
      <vt:lpstr>Language Modelling</vt:lpstr>
      <vt:lpstr>Language Modelling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neural networks</vt:lpstr>
      <vt:lpstr>Language Modelling: neural networks</vt:lpstr>
      <vt:lpstr>Language Modelling: neural networks</vt:lpstr>
      <vt:lpstr>Language Modelling: neural networks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 : Feed-forward Neural Net</vt:lpstr>
      <vt:lpstr>Language Modelling : Feed-forward Neural Net</vt:lpstr>
      <vt:lpstr>Language Modelling</vt:lpstr>
      <vt:lpstr>Outline</vt:lpstr>
      <vt:lpstr>Language Modelling</vt:lpstr>
      <vt:lpstr>Language Modelling: RNNs</vt:lpstr>
      <vt:lpstr>Language Modelling: RNNs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Overview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Sequential Modelling (so far)</vt:lpstr>
      <vt:lpstr>Outline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Sequential Modelling</vt:lpstr>
      <vt:lpstr>Sequential Modelling</vt:lpstr>
      <vt:lpstr>Sequential Modelling</vt:lpstr>
      <vt:lpstr>Sequential Modelling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Bi-directional (review)</vt:lpstr>
      <vt:lpstr>Bi-directional (review)</vt:lpstr>
      <vt:lpstr>RNN Extensions: Bi-directional LSTMs (review)</vt:lpstr>
      <vt:lpstr>PowerPoint Presentation</vt:lpstr>
      <vt:lpstr>RNN Extensions: Bi-directional LSTMs (review)</vt:lpstr>
      <vt:lpstr>RNN Extensions: Bi-directional LSTMs (review)</vt:lpstr>
      <vt:lpstr>RNN Extensions: Bi-directional LSTMs (review)</vt:lpstr>
      <vt:lpstr>Deep RNN (review) </vt:lpstr>
      <vt:lpstr>Deep RNN (review)</vt:lpstr>
      <vt:lpstr>Deep RNN (review)</vt:lpstr>
      <vt:lpstr>Deep RNN (review)</vt:lpstr>
      <vt:lpstr>Deep RNN (review)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425</cp:revision>
  <cp:lastPrinted>2020-03-30T17:10:18Z</cp:lastPrinted>
  <dcterms:created xsi:type="dcterms:W3CDTF">2020-01-21T14:53:13Z</dcterms:created>
  <dcterms:modified xsi:type="dcterms:W3CDTF">2020-04-28T19:54:42Z</dcterms:modified>
</cp:coreProperties>
</file>